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90" r:id="rId25"/>
    <p:sldId id="295" r:id="rId26"/>
    <p:sldId id="284" r:id="rId27"/>
    <p:sldId id="285" r:id="rId28"/>
    <p:sldId id="286" r:id="rId29"/>
    <p:sldId id="287" r:id="rId30"/>
    <p:sldId id="288" r:id="rId31"/>
    <p:sldId id="272" r:id="rId32"/>
    <p:sldId id="293" r:id="rId33"/>
    <p:sldId id="273" r:id="rId34"/>
    <p:sldId id="274" r:id="rId35"/>
    <p:sldId id="275" r:id="rId36"/>
    <p:sldId id="276" r:id="rId37"/>
    <p:sldId id="289" r:id="rId38"/>
    <p:sldId id="296" r:id="rId39"/>
    <p:sldId id="297" r:id="rId40"/>
    <p:sldId id="298" r:id="rId41"/>
    <p:sldId id="299" r:id="rId42"/>
    <p:sldId id="291" r:id="rId43"/>
    <p:sldId id="292" r:id="rId44"/>
    <p:sldId id="294" r:id="rId45"/>
    <p:sldId id="300" r:id="rId46"/>
  </p:sldIdLst>
  <p:sldSz cx="9144000" cy="6858000" type="screen4x3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7" autoAdjust="0"/>
    <p:restoredTop sz="94549" autoAdjust="0"/>
  </p:normalViewPr>
  <p:slideViewPr>
    <p:cSldViewPr>
      <p:cViewPr varScale="1">
        <p:scale>
          <a:sx n="128" d="100"/>
          <a:sy n="128" d="100"/>
        </p:scale>
        <p:origin x="-87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5E40904B-3EAC-4948-A371-F8B633730D03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815F126-D0BB-4ABD-8E98-C894FC61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22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93FCA3AA-9656-4FE0-88C2-F00617E49F65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533400"/>
            <a:ext cx="3549650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373676"/>
            <a:ext cx="7510780" cy="31961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0E080357-2401-457E-B2E8-CE0541A88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581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F7EA70C-B3ED-4C9B-B78A-107F88D140FF}" type="datetime1">
              <a:rPr lang="en-US" smtClean="0"/>
              <a:t>3/17/2015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2015</a:t>
            </a: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4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B15918F-A1BC-4CE2-9CC7-6EE5009E216B}" type="datetime1">
              <a:rPr lang="en-US" smtClean="0"/>
              <a:t>3/17/2015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Jim Brakefield 2015</a:t>
            </a: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/>
              <a:t>FPGA Tour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33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3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5783-20E6-447D-AA3B-72BE9C7CDA21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A5783-20E6-447D-AA3B-72BE9C7CDA21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ilinx.com/support/university.html" TargetMode="External"/><Relationship Id="rId2" Type="http://schemas.openxmlformats.org/officeDocument/2006/relationships/hyperlink" Target="http://www.xilinx.com/training/free-video-courses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ltiumvideos.live.altium.com/" TargetMode="External"/><Relationship Id="rId4" Type="http://schemas.openxmlformats.org/officeDocument/2006/relationships/hyperlink" Target="https://www.altera.com/support/training/university/overview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 Grande Tour of FPGA Land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Jim Brakefield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7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FPGA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HDL (Hardware </a:t>
            </a:r>
            <a:r>
              <a:rPr lang="en-US" dirty="0"/>
              <a:t>D</a:t>
            </a:r>
            <a:r>
              <a:rPr lang="en-US" dirty="0" smtClean="0"/>
              <a:t>esign </a:t>
            </a:r>
            <a:r>
              <a:rPr lang="en-US" dirty="0"/>
              <a:t>L</a:t>
            </a:r>
            <a:r>
              <a:rPr lang="en-US" dirty="0" smtClean="0"/>
              <a:t>anguages)</a:t>
            </a:r>
          </a:p>
          <a:p>
            <a:pPr lvl="1"/>
            <a:r>
              <a:rPr lang="en-US" dirty="0" smtClean="0"/>
              <a:t>VHDL, Verilog, System Verilog</a:t>
            </a:r>
          </a:p>
          <a:p>
            <a:pPr lvl="1"/>
            <a:r>
              <a:rPr lang="en-US" dirty="0" smtClean="0"/>
              <a:t>Also High Level Synthesis(HLS):	C, C++, </a:t>
            </a:r>
            <a:r>
              <a:rPr lang="en-US" dirty="0" err="1" smtClean="0"/>
              <a:t>Matlab</a:t>
            </a:r>
            <a:endParaRPr lang="en-US" dirty="0"/>
          </a:p>
          <a:p>
            <a:pPr lvl="1"/>
            <a:r>
              <a:rPr lang="en-US" dirty="0" smtClean="0"/>
              <a:t>HDL generators: 		</a:t>
            </a:r>
            <a:r>
              <a:rPr lang="en-US" dirty="0" err="1" smtClean="0"/>
              <a:t>MyHDL</a:t>
            </a:r>
            <a:r>
              <a:rPr lang="en-US" dirty="0" smtClean="0"/>
              <a:t>(Python), Haskell</a:t>
            </a:r>
          </a:p>
          <a:p>
            <a:r>
              <a:rPr lang="en-US" dirty="0" smtClean="0"/>
              <a:t>Compilation 		HDL into “gates” &amp; DFF</a:t>
            </a:r>
          </a:p>
          <a:p>
            <a:r>
              <a:rPr lang="en-US" dirty="0" smtClean="0"/>
              <a:t>Place &amp; Route		Vendor proprietary</a:t>
            </a:r>
          </a:p>
          <a:p>
            <a:r>
              <a:rPr lang="en-US" dirty="0" smtClean="0"/>
              <a:t>Timing analysis		How fast will it run?</a:t>
            </a:r>
          </a:p>
          <a:p>
            <a:r>
              <a:rPr lang="en-US" dirty="0" smtClean="0"/>
              <a:t>Simulation		Unit testing on a PC</a:t>
            </a:r>
          </a:p>
          <a:p>
            <a:r>
              <a:rPr lang="en-US" dirty="0" smtClean="0"/>
              <a:t>Download		Transfer bit file to the chip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668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Hello World for FPGAs</a:t>
            </a:r>
            <a:br>
              <a:rPr lang="en-US" dirty="0" smtClean="0"/>
            </a:br>
            <a:r>
              <a:rPr lang="en-US" sz="2400" dirty="0" smtClean="0"/>
              <a:t>XESS: FPGAs!? Now What? pg60</a:t>
            </a:r>
            <a:endParaRPr lang="en-US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178" y="1600200"/>
            <a:ext cx="520964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917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24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FPGA “Hello World” HDL</a:t>
            </a:r>
            <a:endParaRPr lang="en-US" sz="2700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016247"/>
            <a:ext cx="7812458" cy="561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7864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962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Hello World resource usage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81" y="1219200"/>
            <a:ext cx="7972837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3806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</a:t>
            </a:r>
            <a:r>
              <a:rPr lang="en-US" dirty="0" err="1" smtClean="0"/>
              <a:t>Fmax</a:t>
            </a:r>
            <a:r>
              <a:rPr lang="en-US" dirty="0" smtClean="0"/>
              <a:t> &amp; constraint file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8229600" cy="1169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76600"/>
            <a:ext cx="8001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7921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Hello World simulation</a:t>
            </a:r>
            <a:br>
              <a:rPr lang="en-US" dirty="0" smtClean="0"/>
            </a:br>
            <a:r>
              <a:rPr lang="en-US" sz="3100" dirty="0" smtClean="0"/>
              <a:t>counter tapped at bit 9</a:t>
            </a:r>
            <a:endParaRPr lang="en-US" sz="31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01123"/>
            <a:ext cx="8229600" cy="2524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151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962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Hello World download</a:t>
            </a:r>
            <a:endParaRPr 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8229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2571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IP (Intellectual Property)</a:t>
            </a:r>
            <a:br>
              <a:rPr lang="en-US" dirty="0" smtClean="0"/>
            </a:br>
            <a:r>
              <a:rPr lang="en-US" sz="4000" dirty="0" smtClean="0"/>
              <a:t>Pre-packaged HDL modules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Opencores.org</a:t>
            </a:r>
          </a:p>
          <a:p>
            <a:pPr lvl="1"/>
            <a:r>
              <a:rPr lang="en-US" dirty="0" smtClean="0"/>
              <a:t>Hundreds of free designs in 16 categories</a:t>
            </a:r>
          </a:p>
          <a:p>
            <a:r>
              <a:rPr lang="en-US" dirty="0" smtClean="0"/>
              <a:t>FPGA vendor IP: </a:t>
            </a:r>
            <a:r>
              <a:rPr lang="en-US" sz="2800" dirty="0" smtClean="0"/>
              <a:t>Generally fairly simple</a:t>
            </a:r>
          </a:p>
          <a:p>
            <a:pPr lvl="1"/>
            <a:r>
              <a:rPr lang="en-US" dirty="0" smtClean="0"/>
              <a:t>CORDIC: Coordinate Rotation Digital Computer</a:t>
            </a:r>
          </a:p>
          <a:p>
            <a:pPr lvl="1"/>
            <a:r>
              <a:rPr lang="en-US" dirty="0" smtClean="0"/>
              <a:t>Soft processor cores</a:t>
            </a:r>
          </a:p>
          <a:p>
            <a:pPr lvl="2"/>
            <a:r>
              <a:rPr lang="en-US" dirty="0" smtClean="0"/>
              <a:t>Xilinx micro Blaze</a:t>
            </a:r>
          </a:p>
          <a:p>
            <a:pPr lvl="2"/>
            <a:r>
              <a:rPr lang="en-US" dirty="0" smtClean="0"/>
              <a:t>Altera NIOS II</a:t>
            </a:r>
          </a:p>
          <a:p>
            <a:pPr lvl="2"/>
            <a:r>
              <a:rPr lang="en-US" dirty="0" err="1" smtClean="0"/>
              <a:t>Altium</a:t>
            </a:r>
            <a:r>
              <a:rPr lang="en-US" dirty="0" smtClean="0"/>
              <a:t> TSK3000A</a:t>
            </a:r>
          </a:p>
          <a:p>
            <a:r>
              <a:rPr lang="en-US" dirty="0" smtClean="0"/>
              <a:t>Not Free:	</a:t>
            </a:r>
            <a:r>
              <a:rPr lang="en-US" sz="2800" dirty="0" smtClean="0"/>
              <a:t>Licensing terms vary</a:t>
            </a:r>
          </a:p>
        </p:txBody>
      </p:sp>
    </p:spTree>
    <p:extLst>
      <p:ext uri="{BB962C8B-B14F-4D97-AF65-F5344CB8AC3E}">
        <p14:creationId xmlns:p14="http://schemas.microsoft.com/office/powerpoint/2010/main" val="12320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01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Xilinx CORDIC GUI</a:t>
            </a:r>
            <a:br>
              <a:rPr lang="en-US" dirty="0" smtClean="0"/>
            </a:br>
            <a:r>
              <a:rPr lang="en-US" sz="2400" dirty="0"/>
              <a:t>Ray </a:t>
            </a:r>
            <a:r>
              <a:rPr lang="en-US" sz="2400" dirty="0" err="1"/>
              <a:t>Andraka</a:t>
            </a:r>
            <a:r>
              <a:rPr lang="en-US" sz="2400" dirty="0"/>
              <a:t> 1998:	</a:t>
            </a:r>
            <a:br>
              <a:rPr lang="en-US" sz="2400" dirty="0"/>
            </a:br>
            <a:r>
              <a:rPr lang="en-US" sz="2400" dirty="0"/>
              <a:t>A survey of CORDIC algorithms for FPGA based </a:t>
            </a:r>
            <a:r>
              <a:rPr lang="en-US" sz="2400" dirty="0" smtClean="0"/>
              <a:t>computers</a:t>
            </a:r>
            <a:endParaRPr lang="en-US" sz="2700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81200"/>
            <a:ext cx="655926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2488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 Blaze Core Block Diagram</a:t>
            </a:r>
            <a:br>
              <a:rPr lang="en-US" dirty="0" smtClean="0"/>
            </a:br>
            <a:r>
              <a:rPr lang="en-US" sz="3100" dirty="0"/>
              <a:t>X</a:t>
            </a:r>
            <a:r>
              <a:rPr lang="en-US" sz="3100" dirty="0" smtClean="0"/>
              <a:t>ilinx </a:t>
            </a:r>
            <a:r>
              <a:rPr lang="en-US" sz="3100" dirty="0" err="1"/>
              <a:t>M</a:t>
            </a:r>
            <a:r>
              <a:rPr lang="en-US" sz="3100" dirty="0" err="1" smtClean="0"/>
              <a:t>icroBlaze</a:t>
            </a:r>
            <a:r>
              <a:rPr lang="en-US" sz="3100" dirty="0" smtClean="0"/>
              <a:t> Processor Reference </a:t>
            </a:r>
            <a:r>
              <a:rPr lang="en-US" sz="3100" dirty="0"/>
              <a:t>G</a:t>
            </a:r>
            <a:r>
              <a:rPr lang="en-US" sz="3100" dirty="0" smtClean="0"/>
              <a:t>uide pg11</a:t>
            </a:r>
            <a:endParaRPr lang="en-US" sz="3100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09" y="1600200"/>
            <a:ext cx="788778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7161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LEGO Land:	</a:t>
            </a:r>
          </a:p>
          <a:p>
            <a:pPr marL="457200" lvl="1" indent="0">
              <a:buNone/>
            </a:pPr>
            <a:r>
              <a:rPr lang="en-US" dirty="0" smtClean="0"/>
              <a:t>2.5M LUTs running at 500MHz = ~10</a:t>
            </a:r>
            <a:r>
              <a:rPr lang="en-US" baseline="30000" dirty="0" smtClean="0"/>
              <a:t>15</a:t>
            </a:r>
            <a:r>
              <a:rPr lang="en-US" dirty="0" smtClean="0"/>
              <a:t> ops/sec</a:t>
            </a:r>
          </a:p>
          <a:p>
            <a:r>
              <a:rPr lang="en-US" dirty="0" err="1" smtClean="0"/>
              <a:t>uP</a:t>
            </a:r>
            <a:r>
              <a:rPr lang="en-US" dirty="0" smtClean="0"/>
              <a:t> Star-Trek slogan:	</a:t>
            </a:r>
          </a:p>
          <a:p>
            <a:pPr marL="457200" lvl="1" indent="0">
              <a:buNone/>
            </a:pPr>
            <a:r>
              <a:rPr lang="en-US" dirty="0" smtClean="0"/>
              <a:t>Take microprocessors (</a:t>
            </a:r>
            <a:r>
              <a:rPr lang="en-US" dirty="0" err="1" smtClean="0"/>
              <a:t>uP</a:t>
            </a:r>
            <a:r>
              <a:rPr lang="en-US" dirty="0" smtClean="0"/>
              <a:t>) where no </a:t>
            </a:r>
            <a:r>
              <a:rPr lang="en-US" dirty="0" err="1" smtClean="0"/>
              <a:t>uP</a:t>
            </a:r>
            <a:r>
              <a:rPr lang="en-US" dirty="0" smtClean="0"/>
              <a:t> has gone before</a:t>
            </a:r>
          </a:p>
          <a:p>
            <a:r>
              <a:rPr lang="en-US" dirty="0" smtClean="0"/>
              <a:t>FPGA Dr. Who slogan:</a:t>
            </a:r>
          </a:p>
          <a:p>
            <a:pPr marL="457200" lvl="1" indent="0">
              <a:buNone/>
            </a:pPr>
            <a:r>
              <a:rPr lang="en-US" dirty="0" smtClean="0"/>
              <a:t>FPGAs are for Time </a:t>
            </a:r>
            <a:r>
              <a:rPr lang="en-US" dirty="0"/>
              <a:t>L</a:t>
            </a:r>
            <a:r>
              <a:rPr lang="en-US" dirty="0" smtClean="0"/>
              <a:t>ords: you have both time &amp; space at your disposal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3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features of </a:t>
            </a:r>
            <a:r>
              <a:rPr lang="en-US" dirty="0" err="1" smtClean="0"/>
              <a:t>Nios</a:t>
            </a:r>
            <a:r>
              <a:rPr lang="en-US" dirty="0" smtClean="0"/>
              <a:t> II family members</a:t>
            </a:r>
            <a:br>
              <a:rPr lang="en-US" dirty="0" smtClean="0"/>
            </a:br>
            <a:r>
              <a:rPr lang="en-US" sz="3100" dirty="0"/>
              <a:t>A</a:t>
            </a:r>
            <a:r>
              <a:rPr lang="en-US" sz="3100" dirty="0" smtClean="0"/>
              <a:t>ltera </a:t>
            </a:r>
            <a:r>
              <a:rPr lang="en-US" sz="3100" dirty="0" err="1" smtClean="0"/>
              <a:t>Nios</a:t>
            </a:r>
            <a:r>
              <a:rPr lang="en-US" sz="3100" dirty="0" smtClean="0"/>
              <a:t> II Embedded Processor Backgrounder pg1</a:t>
            </a:r>
            <a:endParaRPr lang="en-US" sz="3100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71857"/>
            <a:ext cx="8229600" cy="418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7268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TSK3000A 32-Bit RISC Processor</a:t>
            </a:r>
            <a:br>
              <a:rPr lang="en-US" dirty="0" smtClean="0"/>
            </a:br>
            <a:r>
              <a:rPr lang="en-US" sz="3600" dirty="0" err="1" smtClean="0"/>
              <a:t>Altium</a:t>
            </a:r>
            <a:r>
              <a:rPr lang="en-US" sz="3600" dirty="0" smtClean="0"/>
              <a:t> TSK3000A Summary</a:t>
            </a:r>
            <a:endParaRPr lang="en-US" sz="3600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059" y="1600200"/>
            <a:ext cx="384388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334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FPGA 201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6LUT/ALM</a:t>
            </a:r>
            <a:r>
              <a:rPr lang="en-US" dirty="0" smtClean="0"/>
              <a:t>	4:1 mux, 3-input adder</a:t>
            </a:r>
          </a:p>
          <a:p>
            <a:r>
              <a:rPr lang="en-US" dirty="0" smtClean="0"/>
              <a:t>LUT RAM		asynchronous read, sync write</a:t>
            </a:r>
          </a:p>
          <a:p>
            <a:r>
              <a:rPr lang="en-US" dirty="0" smtClean="0"/>
              <a:t>Multipliers	9x9 to 27x27 with accumulator</a:t>
            </a:r>
          </a:p>
          <a:p>
            <a:r>
              <a:rPr lang="en-US" dirty="0" smtClean="0"/>
              <a:t>PLL/DLL		Phase/Delay Locked Loop</a:t>
            </a:r>
          </a:p>
          <a:p>
            <a:r>
              <a:rPr lang="en-US" dirty="0" smtClean="0"/>
              <a:t>LVDS		Low Voltage Differential Signaling</a:t>
            </a:r>
          </a:p>
          <a:p>
            <a:r>
              <a:rPr lang="en-US" dirty="0" smtClean="0"/>
              <a:t>DDR controller	</a:t>
            </a:r>
            <a:r>
              <a:rPr lang="en-US" sz="3000" dirty="0" smtClean="0"/>
              <a:t>Uses ordinary IO pins</a:t>
            </a:r>
          </a:p>
          <a:p>
            <a:pPr marL="457200" lvl="1" indent="0">
              <a:buNone/>
            </a:pPr>
            <a:r>
              <a:rPr lang="en-US" sz="3000" dirty="0" smtClean="0"/>
              <a:t>DDR, DDR2, DDR3, DDR4, LPDDR, QDR, RLDDR3</a:t>
            </a:r>
          </a:p>
          <a:p>
            <a:r>
              <a:rPr lang="en-US" dirty="0" err="1" smtClean="0"/>
              <a:t>uP</a:t>
            </a:r>
            <a:r>
              <a:rPr lang="en-US" dirty="0" smtClean="0"/>
              <a:t> cores: 	</a:t>
            </a:r>
            <a:r>
              <a:rPr lang="en-US" sz="2800" dirty="0" smtClean="0"/>
              <a:t>ARM Cortex A9 &amp; Cortex M3, ARM v8</a:t>
            </a:r>
          </a:p>
          <a:p>
            <a:r>
              <a:rPr lang="en-US" sz="2800" dirty="0" smtClean="0"/>
              <a:t>SERDES		Very high speed serial IO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3973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Simplified DSP48A1 slice</a:t>
            </a:r>
            <a:br>
              <a:rPr lang="en-US" dirty="0" smtClean="0"/>
            </a:br>
            <a:r>
              <a:rPr lang="en-US" sz="3600" dirty="0"/>
              <a:t>X</a:t>
            </a:r>
            <a:r>
              <a:rPr lang="en-US" sz="3600" dirty="0" smtClean="0"/>
              <a:t>ilinx Spartan-6 FPGA DSP48A1 Slice </a:t>
            </a:r>
            <a:r>
              <a:rPr lang="en-US" sz="3600" dirty="0" err="1" smtClean="0"/>
              <a:t>pg</a:t>
            </a:r>
            <a:r>
              <a:rPr lang="en-US" sz="3600" dirty="0" smtClean="0"/>
              <a:t> 17</a:t>
            </a:r>
            <a:endParaRPr lang="en-US" sz="3600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21" y="1600200"/>
            <a:ext cx="785675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553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Monster FPGA chips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20nm shipping, 16nm later this year</a:t>
            </a:r>
          </a:p>
          <a:p>
            <a:r>
              <a:rPr lang="en-US" dirty="0" smtClean="0"/>
              <a:t>2.5 million LUTs (shipping)</a:t>
            </a:r>
          </a:p>
          <a:p>
            <a:r>
              <a:rPr lang="en-US" dirty="0" smtClean="0"/>
              <a:t>11K DSP units (5.5K shipping)</a:t>
            </a:r>
          </a:p>
          <a:p>
            <a:r>
              <a:rPr lang="en-US" dirty="0" smtClean="0"/>
              <a:t>65MB block RAM (10MB shipping)</a:t>
            </a:r>
          </a:p>
          <a:p>
            <a:r>
              <a:rPr lang="en-US" dirty="0" smtClean="0"/>
              <a:t>Quad-core 64-bit ARM v8 +Mali 400 +H265 codec</a:t>
            </a:r>
          </a:p>
          <a:p>
            <a:r>
              <a:rPr lang="en-US" dirty="0" smtClean="0"/>
              <a:t>Floating-point </a:t>
            </a:r>
            <a:r>
              <a:rPr lang="en-US" dirty="0" smtClean="0"/>
              <a:t>DSP (1.5K shipping)</a:t>
            </a:r>
          </a:p>
          <a:p>
            <a:r>
              <a:rPr lang="en-US" dirty="0" smtClean="0"/>
              <a:t>1K LUTs/dollar (shipping)</a:t>
            </a:r>
          </a:p>
          <a:p>
            <a:r>
              <a:rPr lang="en-US" dirty="0" smtClean="0"/>
              <a:t>850MHz DSP </a:t>
            </a:r>
            <a:r>
              <a:rPr lang="en-US" dirty="0" err="1" smtClean="0"/>
              <a:t>Fmax</a:t>
            </a:r>
            <a:r>
              <a:rPr lang="en-US" dirty="0" smtClean="0"/>
              <a:t> (740MHz shipping)</a:t>
            </a:r>
          </a:p>
          <a:p>
            <a:r>
              <a:rPr lang="en-US" dirty="0" smtClean="0"/>
              <a:t>32.75Gbps SERDES (64 channels shipping)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14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FPGA evaluation kits</a:t>
            </a:r>
            <a:br>
              <a:rPr lang="en-US" dirty="0" smtClean="0"/>
            </a:br>
            <a:r>
              <a:rPr lang="en-US" sz="3100" dirty="0" smtClean="0"/>
              <a:t>all use USB download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u="sng" dirty="0"/>
              <a:t>Vendor</a:t>
            </a:r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u="sng" dirty="0" smtClean="0"/>
              <a:t>Price</a:t>
            </a:r>
            <a:r>
              <a:rPr lang="en-US" dirty="0"/>
              <a:t>	</a:t>
            </a:r>
            <a:r>
              <a:rPr lang="en-US" u="sng" dirty="0"/>
              <a:t>FPGA</a:t>
            </a:r>
            <a:r>
              <a:rPr lang="en-US" dirty="0"/>
              <a:t>			</a:t>
            </a:r>
            <a:r>
              <a:rPr lang="en-US" u="sng" dirty="0"/>
              <a:t>“LUTs”</a:t>
            </a:r>
            <a:r>
              <a:rPr lang="en-US" dirty="0"/>
              <a:t>	</a:t>
            </a:r>
            <a:r>
              <a:rPr lang="en-US" u="sng" dirty="0" err="1"/>
              <a:t>Mults</a:t>
            </a:r>
            <a:r>
              <a:rPr lang="en-US" dirty="0"/>
              <a:t>	</a:t>
            </a:r>
            <a:r>
              <a:rPr lang="en-US" u="sng" dirty="0"/>
              <a:t>Comments</a:t>
            </a:r>
          </a:p>
          <a:p>
            <a:pPr marL="0" indent="0">
              <a:buNone/>
            </a:pPr>
            <a:r>
              <a:rPr lang="en-US" dirty="0"/>
              <a:t>Arrow </a:t>
            </a:r>
            <a:r>
              <a:rPr lang="en-US" dirty="0" err="1"/>
              <a:t>BeMicro</a:t>
            </a:r>
            <a:r>
              <a:rPr lang="en-US" dirty="0"/>
              <a:t> MAX10	</a:t>
            </a:r>
            <a:r>
              <a:rPr lang="en-US" b="1" dirty="0"/>
              <a:t>$30</a:t>
            </a:r>
            <a:r>
              <a:rPr lang="en-US" dirty="0"/>
              <a:t>	Altera Max 10M08	</a:t>
            </a:r>
            <a:r>
              <a:rPr lang="en-US" dirty="0" smtClean="0"/>
              <a:t>	8K</a:t>
            </a:r>
            <a:r>
              <a:rPr lang="en-US" dirty="0"/>
              <a:t>	24	oscillator, 12-bit A2D, flash</a:t>
            </a:r>
          </a:p>
          <a:p>
            <a:pPr marL="0" indent="0">
              <a:buNone/>
            </a:pPr>
            <a:r>
              <a:rPr lang="en-US" dirty="0" err="1"/>
              <a:t>Schmartboard</a:t>
            </a:r>
            <a:r>
              <a:rPr lang="en-US" dirty="0"/>
              <a:t> PSoC5LP	$35	Cypress PSoC5	</a:t>
            </a:r>
            <a:r>
              <a:rPr lang="en-US" dirty="0" smtClean="0"/>
              <a:t>	384</a:t>
            </a:r>
            <a:r>
              <a:rPr lang="en-US" dirty="0"/>
              <a:t>	</a:t>
            </a:r>
            <a:r>
              <a:rPr lang="en-US" dirty="0" smtClean="0"/>
              <a:t>0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 smtClean="0"/>
              <a:t>Cortex </a:t>
            </a:r>
            <a:r>
              <a:rPr lang="en-US" b="1" dirty="0"/>
              <a:t>M3, digital &amp; analog</a:t>
            </a:r>
          </a:p>
          <a:p>
            <a:pPr marL="0" indent="0">
              <a:buNone/>
            </a:pPr>
            <a:r>
              <a:rPr lang="en-US" dirty="0"/>
              <a:t>Arrow </a:t>
            </a:r>
            <a:r>
              <a:rPr lang="en-US" dirty="0" err="1"/>
              <a:t>BeMicroCV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b="1" dirty="0" smtClean="0"/>
              <a:t>$</a:t>
            </a:r>
            <a:r>
              <a:rPr lang="en-US" b="1" dirty="0"/>
              <a:t>49</a:t>
            </a:r>
            <a:r>
              <a:rPr lang="en-US" dirty="0"/>
              <a:t>	Altera Cyclone V	</a:t>
            </a:r>
            <a:r>
              <a:rPr lang="en-US" dirty="0" smtClean="0"/>
              <a:t>	25K</a:t>
            </a:r>
            <a:r>
              <a:rPr lang="en-US" dirty="0"/>
              <a:t>	</a:t>
            </a:r>
            <a:r>
              <a:rPr lang="en-US" dirty="0" smtClean="0"/>
              <a:t>50</a:t>
            </a:r>
          </a:p>
          <a:p>
            <a:pPr marL="0" indent="0">
              <a:buNone/>
            </a:pPr>
            <a:r>
              <a:rPr lang="en-US" dirty="0" err="1" smtClean="0"/>
              <a:t>Digilent</a:t>
            </a:r>
            <a:r>
              <a:rPr lang="en-US" dirty="0" smtClean="0"/>
              <a:t> </a:t>
            </a:r>
            <a:r>
              <a:rPr lang="en-US" dirty="0" err="1"/>
              <a:t>Cmod</a:t>
            </a:r>
            <a:r>
              <a:rPr lang="en-US" dirty="0"/>
              <a:t> S6	</a:t>
            </a:r>
            <a:r>
              <a:rPr lang="en-US" dirty="0" smtClean="0"/>
              <a:t>	$</a:t>
            </a:r>
            <a:r>
              <a:rPr lang="en-US" dirty="0"/>
              <a:t>69	Xilinx Spartan-6		4K	4	48-pin </a:t>
            </a:r>
            <a:r>
              <a:rPr lang="en-US" b="1" dirty="0"/>
              <a:t>DIP</a:t>
            </a:r>
          </a:p>
          <a:p>
            <a:pPr marL="0" indent="0">
              <a:buNone/>
            </a:pPr>
            <a:r>
              <a:rPr lang="en-US" dirty="0"/>
              <a:t>XESS XuLA2-LX9		$69	Xilinx Spartan-6		9K	16	40-pin </a:t>
            </a:r>
            <a:r>
              <a:rPr lang="en-US" b="1" dirty="0"/>
              <a:t>DIP</a:t>
            </a:r>
            <a:r>
              <a:rPr lang="en-US" dirty="0"/>
              <a:t>, SDRAM</a:t>
            </a:r>
          </a:p>
          <a:p>
            <a:pPr marL="0" indent="0">
              <a:buNone/>
            </a:pPr>
            <a:r>
              <a:rPr lang="en-US" dirty="0"/>
              <a:t>Scarab Hardware miniSpartan6+ $75	</a:t>
            </a:r>
            <a:r>
              <a:rPr lang="en-US" dirty="0" smtClean="0"/>
              <a:t> Xilinx Spartan-6 </a:t>
            </a:r>
            <a:r>
              <a:rPr lang="en-US" dirty="0"/>
              <a:t>	</a:t>
            </a:r>
            <a:r>
              <a:rPr lang="en-US" dirty="0" smtClean="0"/>
              <a:t>	9K</a:t>
            </a:r>
            <a:r>
              <a:rPr lang="en-US" dirty="0"/>
              <a:t>	16	</a:t>
            </a:r>
            <a:r>
              <a:rPr lang="en-US" b="1" dirty="0"/>
              <a:t>(2) HDMI</a:t>
            </a:r>
            <a:r>
              <a:rPr lang="en-US" dirty="0"/>
              <a:t>, 32MB DRAM, </a:t>
            </a:r>
            <a:r>
              <a:rPr lang="en-US" dirty="0" err="1" smtClean="0"/>
              <a:t>microSD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Digilent</a:t>
            </a:r>
            <a:r>
              <a:rPr lang="en-US" dirty="0"/>
              <a:t> ZYBO(student $) </a:t>
            </a:r>
            <a:r>
              <a:rPr lang="en-US" dirty="0" smtClean="0"/>
              <a:t>	$</a:t>
            </a:r>
            <a:r>
              <a:rPr lang="en-US" dirty="0"/>
              <a:t>125	Xilinx </a:t>
            </a:r>
            <a:r>
              <a:rPr lang="en-US" dirty="0" err="1"/>
              <a:t>Zynq</a:t>
            </a:r>
            <a:r>
              <a:rPr lang="en-US" dirty="0"/>
              <a:t> 7010	</a:t>
            </a:r>
            <a:r>
              <a:rPr lang="en-US" dirty="0" smtClean="0"/>
              <a:t>	28K</a:t>
            </a:r>
            <a:r>
              <a:rPr lang="en-US" dirty="0"/>
              <a:t>	80	</a:t>
            </a:r>
            <a:r>
              <a:rPr lang="en-US" b="1" dirty="0"/>
              <a:t>(2) Cortex A9</a:t>
            </a:r>
            <a:r>
              <a:rPr lang="en-US" dirty="0"/>
              <a:t>, 512MB, HDMI…</a:t>
            </a:r>
          </a:p>
          <a:p>
            <a:pPr marL="0" indent="0">
              <a:buNone/>
            </a:pPr>
            <a:r>
              <a:rPr lang="en-US" dirty="0" err="1"/>
              <a:t>Adapteva</a:t>
            </a:r>
            <a:r>
              <a:rPr lang="en-US" dirty="0"/>
              <a:t> Parallella-16	$149	Xilinx </a:t>
            </a:r>
            <a:r>
              <a:rPr lang="en-US" dirty="0" err="1"/>
              <a:t>Zynq</a:t>
            </a:r>
            <a:r>
              <a:rPr lang="en-US" dirty="0"/>
              <a:t> 7010	</a:t>
            </a:r>
            <a:r>
              <a:rPr lang="en-US" dirty="0" smtClean="0"/>
              <a:t>	28K</a:t>
            </a:r>
            <a:r>
              <a:rPr lang="en-US" dirty="0"/>
              <a:t>	80	</a:t>
            </a:r>
            <a:r>
              <a:rPr lang="en-US" b="1" dirty="0"/>
              <a:t>(2) Cortex A9, 16-core </a:t>
            </a:r>
            <a:r>
              <a:rPr lang="en-US" b="1" dirty="0" err="1"/>
              <a:t>uP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51351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Neat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Cray-1:</a:t>
            </a:r>
            <a:r>
              <a:rPr lang="en-US" sz="2400" dirty="0" smtClean="0"/>
              <a:t>	Runs as fast as original, on $100 FPGA board</a:t>
            </a:r>
          </a:p>
          <a:p>
            <a:r>
              <a:rPr lang="en-US" dirty="0" smtClean="0"/>
              <a:t>Mandelbrot set:	</a:t>
            </a:r>
            <a:r>
              <a:rPr lang="en-US" sz="2400" dirty="0" smtClean="0"/>
              <a:t>PS2 display, 30 frames/sec</a:t>
            </a:r>
            <a:endParaRPr lang="en-US" sz="2400" dirty="0"/>
          </a:p>
          <a:p>
            <a:r>
              <a:rPr lang="en-US" dirty="0" err="1" smtClean="0"/>
              <a:t>Milkymist</a:t>
            </a:r>
            <a:r>
              <a:rPr lang="en-US" dirty="0" smtClean="0"/>
              <a:t>:		</a:t>
            </a:r>
            <a:r>
              <a:rPr lang="en-US" sz="2400" dirty="0" smtClean="0"/>
              <a:t>Video effects generator</a:t>
            </a:r>
          </a:p>
          <a:p>
            <a:r>
              <a:rPr lang="en-US" dirty="0" smtClean="0"/>
              <a:t>Retro computers</a:t>
            </a:r>
          </a:p>
          <a:p>
            <a:pPr lvl="1"/>
            <a:r>
              <a:rPr lang="en-US" dirty="0" smtClean="0"/>
              <a:t>PDP8</a:t>
            </a:r>
          </a:p>
          <a:p>
            <a:pPr lvl="1"/>
            <a:r>
              <a:rPr lang="en-US" dirty="0" smtClean="0"/>
              <a:t>PDP11</a:t>
            </a:r>
          </a:p>
          <a:p>
            <a:pPr lvl="1"/>
            <a:r>
              <a:rPr lang="en-US" dirty="0" smtClean="0"/>
              <a:t>PDP11/70</a:t>
            </a:r>
          </a:p>
        </p:txBody>
      </p:sp>
    </p:spTree>
    <p:extLst>
      <p:ext uri="{BB962C8B-B14F-4D97-AF65-F5344CB8AC3E}">
        <p14:creationId xmlns:p14="http://schemas.microsoft.com/office/powerpoint/2010/main" val="2912974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905000"/>
            <a:ext cx="5243512" cy="463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Cray-1</a:t>
            </a:r>
            <a:br>
              <a:rPr lang="en-US" dirty="0" smtClean="0"/>
            </a:br>
            <a:r>
              <a:rPr lang="en-US" sz="3100" dirty="0" smtClean="0"/>
              <a:t>http://www.chrisfenton.com/homebrew-cray-1a/</a:t>
            </a:r>
            <a:endParaRPr lang="en-US" sz="3100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7866"/>
            <a:ext cx="5029200" cy="2756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878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FPGA Mandelbrot set</a:t>
            </a:r>
            <a:br>
              <a:rPr lang="en-US" dirty="0" smtClean="0"/>
            </a:br>
            <a:r>
              <a:rPr lang="en-US" sz="2200" dirty="0" smtClean="0"/>
              <a:t>http://hackaday.com/2012/10/23/exploring-the-mandelbrot-set-in-real-time/</a:t>
            </a:r>
            <a:endParaRPr lang="en-US" sz="22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567113"/>
            <a:ext cx="7346596" cy="329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63" y="1600201"/>
            <a:ext cx="5898337" cy="3342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497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Milkymist</a:t>
            </a:r>
            <a:r>
              <a:rPr lang="en-US" dirty="0" smtClean="0"/>
              <a:t> One</a:t>
            </a:r>
            <a:br>
              <a:rPr lang="en-US" dirty="0" smtClean="0"/>
            </a:br>
            <a:r>
              <a:rPr lang="en-US" sz="3100" dirty="0" smtClean="0"/>
              <a:t>http://m-labs.hk/m1.html</a:t>
            </a:r>
            <a:endParaRPr lang="en-US" sz="3100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779" y="1752600"/>
            <a:ext cx="5480221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23221"/>
            <a:ext cx="5410200" cy="2813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145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FPGA (Field </a:t>
            </a:r>
            <a:r>
              <a:rPr lang="en-US" dirty="0"/>
              <a:t>P</a:t>
            </a:r>
            <a:r>
              <a:rPr lang="en-US" dirty="0" smtClean="0"/>
              <a:t>rogrammable </a:t>
            </a:r>
            <a:r>
              <a:rPr lang="en-US" dirty="0"/>
              <a:t>G</a:t>
            </a:r>
            <a:r>
              <a:rPr lang="en-US" dirty="0" smtClean="0"/>
              <a:t>ate </a:t>
            </a:r>
            <a:r>
              <a:rPr lang="en-US" dirty="0"/>
              <a:t>A</a:t>
            </a:r>
            <a:r>
              <a:rPr lang="en-US" dirty="0" smtClean="0"/>
              <a:t>rray) 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 smtClean="0"/>
              <a:t>FPGA 101</a:t>
            </a:r>
          </a:p>
          <a:p>
            <a:r>
              <a:rPr lang="en-US" dirty="0" smtClean="0"/>
              <a:t>FPGA vendors</a:t>
            </a:r>
          </a:p>
          <a:p>
            <a:r>
              <a:rPr lang="en-US" dirty="0" smtClean="0"/>
              <a:t>FPGA tools</a:t>
            </a:r>
          </a:p>
          <a:p>
            <a:pPr lvl="1"/>
            <a:r>
              <a:rPr lang="en-US" dirty="0" smtClean="0"/>
              <a:t>Sample project</a:t>
            </a:r>
          </a:p>
          <a:p>
            <a:r>
              <a:rPr lang="en-US" dirty="0"/>
              <a:t>IP &amp; 3</a:t>
            </a:r>
            <a:r>
              <a:rPr lang="en-US" baseline="30000" dirty="0"/>
              <a:t>rd</a:t>
            </a:r>
            <a:r>
              <a:rPr lang="en-US" dirty="0"/>
              <a:t> party </a:t>
            </a:r>
            <a:r>
              <a:rPr lang="en-US" dirty="0" smtClean="0"/>
              <a:t>designs</a:t>
            </a:r>
          </a:p>
          <a:p>
            <a:r>
              <a:rPr lang="en-US" dirty="0"/>
              <a:t>FPGA 201</a:t>
            </a:r>
          </a:p>
          <a:p>
            <a:r>
              <a:rPr lang="en-US" dirty="0"/>
              <a:t>Monster FPGAs</a:t>
            </a:r>
          </a:p>
          <a:p>
            <a:r>
              <a:rPr lang="en-US" dirty="0"/>
              <a:t>Neat projects</a:t>
            </a:r>
          </a:p>
          <a:p>
            <a:r>
              <a:rPr lang="en-US" dirty="0" smtClean="0"/>
              <a:t>Literature &amp; Videos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Design guidelines</a:t>
            </a:r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Personal insights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Vendor histories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60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PDP11 retro computer</a:t>
            </a:r>
            <a:br>
              <a:rPr lang="en-US" dirty="0" smtClean="0"/>
            </a:br>
            <a:r>
              <a:rPr lang="en-US" sz="2700" dirty="0" smtClean="0"/>
              <a:t>http://pdp2011.sytse.net/wordpress/</a:t>
            </a:r>
            <a:endParaRPr lang="en-US" sz="2700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879" y="1600200"/>
            <a:ext cx="601824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6492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FPGA 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Harris &amp; Harris 2013:    the very best textbook</a:t>
            </a:r>
          </a:p>
          <a:p>
            <a:pPr marL="457200" lvl="1" indent="0">
              <a:buNone/>
            </a:pPr>
            <a:r>
              <a:rPr lang="en-US" i="1" dirty="0" smtClean="0"/>
              <a:t>Digital Design and Computer Architecture, 2</a:t>
            </a:r>
            <a:r>
              <a:rPr lang="en-US" i="1" baseline="30000" dirty="0" smtClean="0"/>
              <a:t>nd</a:t>
            </a:r>
            <a:r>
              <a:rPr lang="en-US" i="1" dirty="0" smtClean="0"/>
              <a:t> ed.</a:t>
            </a:r>
          </a:p>
          <a:p>
            <a:r>
              <a:rPr lang="en-US" dirty="0" err="1" smtClean="0"/>
              <a:t>Maxfield</a:t>
            </a:r>
            <a:r>
              <a:rPr lang="en-US" dirty="0" smtClean="0"/>
              <a:t> 2004:	folksy, good at silicon</a:t>
            </a:r>
          </a:p>
          <a:p>
            <a:pPr marL="457200" lvl="1" indent="0">
              <a:buNone/>
            </a:pPr>
            <a:r>
              <a:rPr lang="en-US" i="1" dirty="0" smtClean="0"/>
              <a:t>The Design Warrior’s Guide to FPGAs</a:t>
            </a:r>
          </a:p>
          <a:p>
            <a:r>
              <a:rPr lang="en-US" dirty="0" smtClean="0"/>
              <a:t>Peter Chambers:	free web PDF</a:t>
            </a:r>
          </a:p>
          <a:p>
            <a:pPr marL="457200" lvl="1" indent="0">
              <a:buNone/>
            </a:pPr>
            <a:r>
              <a:rPr lang="en-US" i="1" dirty="0" smtClean="0"/>
              <a:t>The Ten Commandments of Excellent Design</a:t>
            </a:r>
          </a:p>
          <a:p>
            <a:r>
              <a:rPr lang="en-US" dirty="0" smtClean="0"/>
              <a:t>Mealy &amp; </a:t>
            </a:r>
            <a:r>
              <a:rPr lang="en-US" dirty="0" err="1" smtClean="0"/>
              <a:t>Tappero</a:t>
            </a:r>
            <a:r>
              <a:rPr lang="en-US" dirty="0" smtClean="0"/>
              <a:t> 2012:	no-frills VHDL, free web PDF</a:t>
            </a:r>
          </a:p>
          <a:p>
            <a:pPr marL="457200" lvl="1" indent="0">
              <a:buNone/>
            </a:pPr>
            <a:r>
              <a:rPr lang="en-US" i="1" dirty="0" smtClean="0"/>
              <a:t>Free Range VHDL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44869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Videos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Xilinx</a:t>
            </a:r>
          </a:p>
          <a:p>
            <a:pPr marL="0" indent="0">
              <a:buNone/>
            </a:pPr>
            <a:r>
              <a:rPr lang="en-US" sz="2800" dirty="0" smtClean="0">
                <a:hlinkClick r:id="rId2"/>
              </a:rPr>
              <a:t>http://www.xilinx.com/training/free-video-courses.htm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>
                <a:hlinkClick r:id="rId3"/>
              </a:rPr>
              <a:t>http://www.xilinx.com/support/university.html</a:t>
            </a:r>
            <a:endParaRPr lang="en-US" sz="2800" dirty="0" smtClean="0"/>
          </a:p>
          <a:p>
            <a:r>
              <a:rPr lang="en-US" dirty="0" smtClean="0"/>
              <a:t>Altera</a:t>
            </a:r>
          </a:p>
          <a:p>
            <a:pPr marL="0" indent="0">
              <a:buNone/>
            </a:pPr>
            <a:r>
              <a:rPr lang="en-US" sz="2800" dirty="0" smtClean="0">
                <a:hlinkClick r:id="rId4"/>
              </a:rPr>
              <a:t>https://www.altera.com/support/training/university/overview.html</a:t>
            </a:r>
            <a:endParaRPr lang="en-US" sz="2800" dirty="0" smtClean="0"/>
          </a:p>
          <a:p>
            <a:r>
              <a:rPr lang="en-US" dirty="0" err="1" smtClean="0"/>
              <a:t>Altium</a:t>
            </a:r>
            <a:endParaRPr lang="en-US" dirty="0" smtClean="0"/>
          </a:p>
          <a:p>
            <a:pPr marL="0" indent="0">
              <a:buNone/>
            </a:pPr>
            <a:r>
              <a:rPr lang="en-US" sz="2800" dirty="0" smtClean="0">
                <a:hlinkClick r:id="rId5"/>
              </a:rPr>
              <a:t>https://altiumvideos.live.altium.com/</a:t>
            </a:r>
            <a:endParaRPr lang="en-US" sz="28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394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Ten Commandments for Successful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1. All state machine outputs shall always be registered</a:t>
            </a:r>
          </a:p>
          <a:p>
            <a:r>
              <a:rPr lang="en-US" b="1" dirty="0"/>
              <a:t>2. Thou shalt use registers, never latches</a:t>
            </a:r>
          </a:p>
          <a:p>
            <a:r>
              <a:rPr lang="en-US" b="1" dirty="0"/>
              <a:t>3. Thy state machine inputs, including resets, shall be synchronous</a:t>
            </a:r>
          </a:p>
          <a:p>
            <a:r>
              <a:rPr lang="en-US" b="1" dirty="0"/>
              <a:t>4. Beware fast paths lest they bite thine ankles</a:t>
            </a:r>
          </a:p>
          <a:p>
            <a:r>
              <a:rPr lang="en-US" b="1" dirty="0"/>
              <a:t>5. Minimize skew of thine clocks</a:t>
            </a:r>
          </a:p>
          <a:p>
            <a:r>
              <a:rPr lang="en-US" b="1" dirty="0"/>
              <a:t>6. Cross clock domains with the greatest of caution. Synchronize </a:t>
            </a:r>
            <a:r>
              <a:rPr lang="en-US" b="1" dirty="0" smtClean="0"/>
              <a:t>thy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    signals</a:t>
            </a:r>
            <a:r>
              <a:rPr lang="en-US" b="1" dirty="0"/>
              <a:t>!</a:t>
            </a:r>
          </a:p>
          <a:p>
            <a:r>
              <a:rPr lang="en-US" b="1" dirty="0"/>
              <a:t>7. Have no dead states in thy state machines</a:t>
            </a:r>
          </a:p>
          <a:p>
            <a:r>
              <a:rPr lang="en-US" b="1" dirty="0"/>
              <a:t>8. Have no logic with unbroken asynchronous feedback lest the fleas of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    myriad </a:t>
            </a:r>
            <a:r>
              <a:rPr lang="en-US" b="1" dirty="0"/>
              <a:t>Test Engineers infest thee</a:t>
            </a:r>
          </a:p>
          <a:p>
            <a:r>
              <a:rPr lang="en-US" b="1" dirty="0"/>
              <a:t>9. All decode logic must be crafted carefully—eschew </a:t>
            </a:r>
            <a:r>
              <a:rPr lang="en-US" b="1" dirty="0" err="1"/>
              <a:t>asynchronicity</a:t>
            </a:r>
            <a:endParaRPr lang="en-US" b="1" dirty="0"/>
          </a:p>
          <a:p>
            <a:r>
              <a:rPr lang="en-US" b="1" dirty="0"/>
              <a:t>10. Trust not thy simulator—it may beguile thee when thy design is junk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1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David Harris &amp; Sarah Harris 2013</a:t>
            </a:r>
            <a:br>
              <a:rPr lang="en-US" dirty="0" smtClean="0"/>
            </a:br>
            <a:r>
              <a:rPr lang="en-US" sz="4000" dirty="0" smtClean="0"/>
              <a:t>Digital Design &amp; Computer Architecture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FET transistors to x86</a:t>
            </a:r>
          </a:p>
          <a:p>
            <a:r>
              <a:rPr lang="en-US" dirty="0" smtClean="0"/>
              <a:t>VHDL and System Verilog side by side</a:t>
            </a:r>
          </a:p>
          <a:p>
            <a:r>
              <a:rPr lang="en-US" dirty="0" smtClean="0"/>
              <a:t>Implements MIPS core three ways</a:t>
            </a:r>
          </a:p>
          <a:p>
            <a:pPr lvl="1"/>
            <a:r>
              <a:rPr lang="en-US" dirty="0" smtClean="0"/>
              <a:t>Single clock</a:t>
            </a:r>
          </a:p>
          <a:p>
            <a:pPr lvl="1"/>
            <a:r>
              <a:rPr lang="en-US" dirty="0" smtClean="0"/>
              <a:t>Multi-clock, e.g. state machine</a:t>
            </a:r>
          </a:p>
          <a:p>
            <a:pPr lvl="1"/>
            <a:r>
              <a:rPr lang="en-US" dirty="0" smtClean="0"/>
              <a:t>Pipelined</a:t>
            </a:r>
          </a:p>
          <a:p>
            <a:r>
              <a:rPr lang="en-US" dirty="0" smtClean="0"/>
              <a:t>Each chapter has interview questions</a:t>
            </a:r>
          </a:p>
          <a:p>
            <a:r>
              <a:rPr lang="en-US" dirty="0" smtClean="0"/>
              <a:t>Forthcoming book with ARM implementation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706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Range VHDL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71600"/>
            <a:ext cx="3950328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431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“Fundamental mode”: Single clock, no latches</a:t>
            </a:r>
          </a:p>
          <a:p>
            <a:r>
              <a:rPr lang="en-US" dirty="0" smtClean="0"/>
              <a:t>Two process VHDL:</a:t>
            </a:r>
          </a:p>
          <a:p>
            <a:pPr lvl="1"/>
            <a:r>
              <a:rPr lang="en-US" dirty="0" smtClean="0"/>
              <a:t>Distinct combinational and sequential processes</a:t>
            </a:r>
          </a:p>
          <a:p>
            <a:pPr lvl="1"/>
            <a:r>
              <a:rPr lang="en-US" dirty="0" smtClean="0"/>
              <a:t>Jiri </a:t>
            </a:r>
            <a:r>
              <a:rPr lang="en-US" dirty="0" err="1"/>
              <a:t>G</a:t>
            </a:r>
            <a:r>
              <a:rPr lang="en-US" dirty="0" err="1" smtClean="0"/>
              <a:t>aisler</a:t>
            </a:r>
            <a:r>
              <a:rPr lang="en-US" dirty="0" smtClean="0"/>
              <a:t> 2014: </a:t>
            </a:r>
            <a:r>
              <a:rPr lang="en-US" sz="2400" b="1" dirty="0" smtClean="0"/>
              <a:t>A structured VHDL design method</a:t>
            </a:r>
          </a:p>
          <a:p>
            <a:r>
              <a:rPr lang="en-US" dirty="0" err="1" smtClean="0"/>
              <a:t>Metastability</a:t>
            </a:r>
            <a:r>
              <a:rPr lang="en-US" dirty="0" smtClean="0"/>
              <a:t>: when a signal crosses clock domains, setup &amp; hold violations occur</a:t>
            </a:r>
          </a:p>
          <a:p>
            <a:r>
              <a:rPr lang="en-US" dirty="0" smtClean="0"/>
              <a:t>VHDL, Verilog and System Verilog </a:t>
            </a:r>
            <a:r>
              <a:rPr lang="en-US" sz="2400" b="1" dirty="0" smtClean="0"/>
              <a:t>Quick Reference Cards</a:t>
            </a:r>
          </a:p>
        </p:txBody>
      </p:sp>
    </p:spTree>
    <p:extLst>
      <p:ext uri="{BB962C8B-B14F-4D97-AF65-F5344CB8AC3E}">
        <p14:creationId xmlns:p14="http://schemas.microsoft.com/office/powerpoint/2010/main" val="2204408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 are master of both time and space</a:t>
            </a:r>
          </a:p>
          <a:p>
            <a:r>
              <a:rPr lang="en-US" dirty="0"/>
              <a:t>T</a:t>
            </a:r>
            <a:r>
              <a:rPr lang="en-US" dirty="0" smtClean="0"/>
              <a:t>hink like the compiler to write good code</a:t>
            </a:r>
          </a:p>
          <a:p>
            <a:r>
              <a:rPr lang="en-US" dirty="0"/>
              <a:t>P</a:t>
            </a:r>
            <a:r>
              <a:rPr lang="en-US" dirty="0" smtClean="0"/>
              <a:t>ack a FPGA over 80% full &amp; timing suffers</a:t>
            </a:r>
          </a:p>
          <a:p>
            <a:r>
              <a:rPr lang="en-US" dirty="0" smtClean="0"/>
              <a:t>Takes more effort than writing software</a:t>
            </a:r>
          </a:p>
          <a:p>
            <a:pPr lvl="1"/>
            <a:r>
              <a:rPr lang="en-US" dirty="0" smtClean="0"/>
              <a:t>Large projects are team projects</a:t>
            </a:r>
          </a:p>
          <a:p>
            <a:pPr lvl="1"/>
            <a:r>
              <a:rPr lang="en-US" dirty="0" smtClean="0"/>
              <a:t>Specialization occurs</a:t>
            </a:r>
          </a:p>
          <a:p>
            <a:r>
              <a:rPr lang="en-US" dirty="0" smtClean="0"/>
              <a:t>FPGA knowhow is a necessary skill</a:t>
            </a:r>
          </a:p>
          <a:p>
            <a:r>
              <a:rPr lang="en-US" dirty="0" smtClean="0"/>
              <a:t>Hands-on seminars often have </a:t>
            </a:r>
            <a:r>
              <a:rPr lang="en-US" dirty="0" err="1" smtClean="0"/>
              <a:t>eval</a:t>
            </a:r>
            <a:r>
              <a:rPr lang="en-US" dirty="0" smtClean="0"/>
              <a:t> kit </a:t>
            </a:r>
            <a:r>
              <a:rPr lang="en-US" dirty="0" err="1" smtClean="0"/>
              <a:t>bargins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767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Xilinx</a:t>
            </a:r>
          </a:p>
          <a:p>
            <a:pPr lvl="1"/>
            <a:r>
              <a:rPr lang="en-US" dirty="0" smtClean="0"/>
              <a:t>Founded 1984 (31 years ago)</a:t>
            </a:r>
          </a:p>
          <a:p>
            <a:pPr lvl="1"/>
            <a:r>
              <a:rPr lang="en-US" dirty="0" smtClean="0"/>
              <a:t>Invented the FPGA (Ross Freeman)</a:t>
            </a:r>
          </a:p>
          <a:p>
            <a:pPr lvl="1"/>
            <a:r>
              <a:rPr lang="en-US" dirty="0" smtClean="0"/>
              <a:t>Has tried a number of FPGA architectures</a:t>
            </a:r>
          </a:p>
          <a:p>
            <a:pPr lvl="1"/>
            <a:r>
              <a:rPr lang="en-US" dirty="0" smtClean="0"/>
              <a:t>Purchased </a:t>
            </a:r>
            <a:r>
              <a:rPr lang="en-US" dirty="0" err="1" smtClean="0"/>
              <a:t>AutoESL</a:t>
            </a:r>
            <a:r>
              <a:rPr lang="en-US" dirty="0" smtClean="0"/>
              <a:t> Design in 2011</a:t>
            </a:r>
          </a:p>
          <a:p>
            <a:pPr lvl="2"/>
            <a:r>
              <a:rPr lang="en-US" dirty="0" smtClean="0"/>
              <a:t>Converts C, C++ or </a:t>
            </a:r>
            <a:r>
              <a:rPr lang="en-US" dirty="0" err="1" smtClean="0"/>
              <a:t>SystemC</a:t>
            </a:r>
            <a:r>
              <a:rPr lang="en-US" dirty="0" smtClean="0"/>
              <a:t> into VHDL or Verilog</a:t>
            </a:r>
          </a:p>
          <a:p>
            <a:pPr lvl="1"/>
            <a:r>
              <a:rPr lang="en-US" dirty="0" smtClean="0"/>
              <a:t>Replaced ISE tool with </a:t>
            </a:r>
            <a:r>
              <a:rPr lang="en-US" dirty="0" err="1" smtClean="0"/>
              <a:t>Vivado</a:t>
            </a:r>
            <a:r>
              <a:rPr lang="en-US" dirty="0" smtClean="0"/>
              <a:t> in 2012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542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Altera</a:t>
            </a:r>
          </a:p>
          <a:p>
            <a:pPr lvl="1"/>
            <a:r>
              <a:rPr lang="en-US" dirty="0" smtClean="0"/>
              <a:t>Founded 1983</a:t>
            </a:r>
          </a:p>
          <a:p>
            <a:pPr lvl="1"/>
            <a:r>
              <a:rPr lang="en-US" dirty="0" smtClean="0"/>
              <a:t>PLD (Programmable Logic Device) market leader </a:t>
            </a:r>
          </a:p>
          <a:p>
            <a:pPr lvl="1"/>
            <a:r>
              <a:rPr lang="en-US" dirty="0" smtClean="0"/>
              <a:t>Has migrated to a FPGA product line</a:t>
            </a:r>
          </a:p>
          <a:p>
            <a:pPr lvl="1"/>
            <a:r>
              <a:rPr lang="en-US" dirty="0" smtClean="0"/>
              <a:t>Purchased </a:t>
            </a:r>
            <a:r>
              <a:rPr lang="en-US" dirty="0" err="1" smtClean="0"/>
              <a:t>Enpirion</a:t>
            </a:r>
            <a:r>
              <a:rPr lang="en-US" dirty="0" smtClean="0"/>
              <a:t> in 2013</a:t>
            </a:r>
          </a:p>
          <a:p>
            <a:pPr lvl="2"/>
            <a:r>
              <a:rPr lang="en-US" dirty="0"/>
              <a:t>M</a:t>
            </a:r>
            <a:r>
              <a:rPr lang="en-US" dirty="0" smtClean="0"/>
              <a:t>aker of DC2DC converters</a:t>
            </a:r>
          </a:p>
          <a:p>
            <a:pPr lvl="1"/>
            <a:r>
              <a:rPr lang="en-US" dirty="0" smtClean="0"/>
              <a:t>Using Intel as a foundry for 22nm &amp; 14nm parts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17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FPGA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LUT	Lookup table, 3..6 inputs, 1..2 out</a:t>
            </a:r>
          </a:p>
          <a:p>
            <a:r>
              <a:rPr lang="en-US" dirty="0" smtClean="0"/>
              <a:t>DFF	D flip-flop, 1..2 per LUT</a:t>
            </a:r>
          </a:p>
          <a:p>
            <a:r>
              <a:rPr lang="en-US" dirty="0" smtClean="0"/>
              <a:t>IO		Tristate transceiver with optional DFF</a:t>
            </a:r>
          </a:p>
          <a:p>
            <a:r>
              <a:rPr lang="en-US" dirty="0" smtClean="0"/>
              <a:t>Block RAM	Dual port, .5K to 300K bits, 				variable aspect ratio</a:t>
            </a:r>
          </a:p>
          <a:p>
            <a:r>
              <a:rPr lang="en-US" dirty="0" smtClean="0"/>
              <a:t>Wiring Fabric	Horizontal and vertical wire 			segments of various lengths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4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Lattice Semiconductor</a:t>
            </a:r>
          </a:p>
          <a:p>
            <a:pPr lvl="1"/>
            <a:r>
              <a:rPr lang="en-US" dirty="0" smtClean="0"/>
              <a:t>Founded 1983</a:t>
            </a:r>
          </a:p>
          <a:p>
            <a:pPr lvl="1"/>
            <a:r>
              <a:rPr lang="en-US" dirty="0" smtClean="0"/>
              <a:t>Originally made RAM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ajor CPLD vendor</a:t>
            </a:r>
          </a:p>
          <a:p>
            <a:pPr lvl="1"/>
            <a:r>
              <a:rPr lang="en-US" dirty="0" smtClean="0"/>
              <a:t>Bought </a:t>
            </a:r>
            <a:r>
              <a:rPr lang="en-US" dirty="0" err="1" smtClean="0"/>
              <a:t>Vantis</a:t>
            </a:r>
            <a:r>
              <a:rPr lang="en-US" dirty="0" smtClean="0"/>
              <a:t> (AMD spinoff) in 2000</a:t>
            </a:r>
          </a:p>
          <a:p>
            <a:pPr lvl="1"/>
            <a:r>
              <a:rPr lang="en-US" dirty="0" smtClean="0"/>
              <a:t>Bought </a:t>
            </a:r>
            <a:r>
              <a:rPr lang="en-US" dirty="0" err="1" smtClean="0"/>
              <a:t>Agere</a:t>
            </a:r>
            <a:r>
              <a:rPr lang="en-US" dirty="0" smtClean="0"/>
              <a:t> FPGA group (Lucent spinoff) in 2002</a:t>
            </a:r>
          </a:p>
          <a:p>
            <a:pPr lvl="1"/>
            <a:r>
              <a:rPr lang="en-US" dirty="0" smtClean="0"/>
              <a:t>Bought Silicon Blue (40nm low power startup)</a:t>
            </a:r>
          </a:p>
          <a:p>
            <a:pPr lvl="1"/>
            <a:r>
              <a:rPr lang="en-US" dirty="0" smtClean="0"/>
              <a:t>Bought Silicon Image in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50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Actel (now </a:t>
            </a:r>
            <a:r>
              <a:rPr lang="en-US" dirty="0" err="1" smtClean="0"/>
              <a:t>MicroSemi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Founded 1985</a:t>
            </a:r>
          </a:p>
          <a:p>
            <a:pPr lvl="1"/>
            <a:r>
              <a:rPr lang="en-US" dirty="0" smtClean="0"/>
              <a:t>Acquired by </a:t>
            </a:r>
            <a:r>
              <a:rPr lang="en-US" dirty="0" err="1" smtClean="0"/>
              <a:t>Microsemi</a:t>
            </a:r>
            <a:r>
              <a:rPr lang="en-US" dirty="0" smtClean="0"/>
              <a:t> Corp. in 2010</a:t>
            </a:r>
          </a:p>
          <a:p>
            <a:pPr lvl="1"/>
            <a:r>
              <a:rPr lang="en-US" dirty="0" smtClean="0"/>
              <a:t>Anti-fuse FPGAs for military &amp; space</a:t>
            </a:r>
          </a:p>
          <a:p>
            <a:pPr lvl="2"/>
            <a:r>
              <a:rPr lang="en-US" dirty="0" smtClean="0"/>
              <a:t>Radiation tolerant</a:t>
            </a:r>
          </a:p>
          <a:p>
            <a:pPr lvl="2"/>
            <a:r>
              <a:rPr lang="en-US" dirty="0"/>
              <a:t>H</a:t>
            </a:r>
            <a:r>
              <a:rPr lang="en-US" dirty="0" smtClean="0"/>
              <a:t>igh reliability</a:t>
            </a:r>
          </a:p>
          <a:p>
            <a:pPr lvl="2"/>
            <a:r>
              <a:rPr lang="en-US" dirty="0" smtClean="0"/>
              <a:t>Live on power-up</a:t>
            </a:r>
          </a:p>
          <a:p>
            <a:pPr lvl="1"/>
            <a:r>
              <a:rPr lang="en-US" dirty="0" smtClean="0"/>
              <a:t>Mixed signal products in 2005</a:t>
            </a:r>
          </a:p>
          <a:p>
            <a:pPr lvl="1"/>
            <a:r>
              <a:rPr lang="en-US" dirty="0" smtClean="0"/>
              <a:t>Have moved into the high security 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101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Harris &amp; Harris 2013:	</a:t>
            </a:r>
            <a:r>
              <a:rPr lang="en-US" i="1" dirty="0"/>
              <a:t>Digital Design </a:t>
            </a:r>
            <a:r>
              <a:rPr lang="en-US" i="1" dirty="0" smtClean="0"/>
              <a:t>and </a:t>
            </a:r>
            <a:r>
              <a:rPr lang="en-US" i="1" dirty="0"/>
              <a:t>Computer Architecture, 2</a:t>
            </a:r>
            <a:r>
              <a:rPr lang="en-US" i="1" baseline="30000" dirty="0"/>
              <a:t>nd</a:t>
            </a:r>
            <a:r>
              <a:rPr lang="en-US" i="1" dirty="0"/>
              <a:t> ed.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VHDL </a:t>
            </a:r>
            <a:r>
              <a:rPr lang="en-US" dirty="0"/>
              <a:t>&amp; System Verilog, all the way from 0s &amp; 1s to x86</a:t>
            </a:r>
          </a:p>
          <a:p>
            <a:r>
              <a:rPr lang="en-US" dirty="0"/>
              <a:t>Max </a:t>
            </a:r>
            <a:r>
              <a:rPr lang="en-US" dirty="0" err="1"/>
              <a:t>Maxfield</a:t>
            </a:r>
            <a:r>
              <a:rPr lang="en-US" dirty="0"/>
              <a:t> 2004: 	</a:t>
            </a:r>
            <a:r>
              <a:rPr lang="en-US" i="1" dirty="0"/>
              <a:t>The Design Warrior’s Guide to FPGAs</a:t>
            </a:r>
          </a:p>
          <a:p>
            <a:pPr marL="0" indent="0">
              <a:buNone/>
            </a:pPr>
            <a:r>
              <a:rPr lang="en-US" dirty="0"/>
              <a:t>			Folksy, good coverage at the chip level</a:t>
            </a:r>
          </a:p>
          <a:p>
            <a:r>
              <a:rPr lang="en-US" dirty="0" err="1"/>
              <a:t>Nazeih</a:t>
            </a:r>
            <a:r>
              <a:rPr lang="en-US" dirty="0"/>
              <a:t> </a:t>
            </a:r>
            <a:r>
              <a:rPr lang="en-US" dirty="0" err="1"/>
              <a:t>Botros</a:t>
            </a:r>
            <a:r>
              <a:rPr lang="en-US" dirty="0"/>
              <a:t> 2006:	</a:t>
            </a:r>
            <a:r>
              <a:rPr lang="en-US" i="1" dirty="0"/>
              <a:t>HDL Programming Fundamentals – VHDL and Verilog</a:t>
            </a:r>
          </a:p>
          <a:p>
            <a:pPr marL="0" indent="0">
              <a:buNone/>
            </a:pPr>
            <a:r>
              <a:rPr lang="en-US" dirty="0"/>
              <a:t>			Side by side VHDL &amp; Verilog</a:t>
            </a:r>
          </a:p>
          <a:p>
            <a:r>
              <a:rPr lang="en-US" dirty="0"/>
              <a:t>Peter </a:t>
            </a:r>
            <a:r>
              <a:rPr lang="en-US" dirty="0" err="1"/>
              <a:t>Ashenden</a:t>
            </a:r>
            <a:r>
              <a:rPr lang="en-US" dirty="0"/>
              <a:t> </a:t>
            </a:r>
            <a:r>
              <a:rPr lang="en-US" dirty="0" smtClean="0"/>
              <a:t>2008:  </a:t>
            </a:r>
            <a:r>
              <a:rPr lang="en-US" i="1" dirty="0" smtClean="0"/>
              <a:t>The </a:t>
            </a:r>
            <a:r>
              <a:rPr lang="en-US" i="1" dirty="0"/>
              <a:t>Designer’s Guide to VHDL, 3</a:t>
            </a:r>
            <a:r>
              <a:rPr lang="en-US" i="1" baseline="30000" dirty="0"/>
              <a:t>rd</a:t>
            </a:r>
            <a:r>
              <a:rPr lang="en-US" i="1" dirty="0"/>
              <a:t> ed.</a:t>
            </a:r>
          </a:p>
          <a:p>
            <a:pPr marL="0" indent="0">
              <a:buNone/>
            </a:pPr>
            <a:r>
              <a:rPr lang="en-US" dirty="0"/>
              <a:t>			The VHDL reference</a:t>
            </a:r>
          </a:p>
          <a:p>
            <a:r>
              <a:rPr lang="en-US" dirty="0"/>
              <a:t>Steve Kilts 2007:	</a:t>
            </a:r>
            <a:r>
              <a:rPr lang="en-US" i="1" dirty="0"/>
              <a:t>Advanced FPGA Design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8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PDFs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Mealy &amp; </a:t>
            </a:r>
            <a:r>
              <a:rPr lang="en-US" dirty="0" err="1"/>
              <a:t>Tappero</a:t>
            </a:r>
            <a:r>
              <a:rPr lang="en-US" dirty="0"/>
              <a:t> 2012:	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Free </a:t>
            </a:r>
            <a:r>
              <a:rPr lang="en-US" dirty="0"/>
              <a:t>Range </a:t>
            </a:r>
            <a:r>
              <a:rPr lang="en-US" dirty="0" smtClean="0"/>
              <a:t>VHDL:	A </a:t>
            </a:r>
            <a:r>
              <a:rPr lang="en-US" dirty="0"/>
              <a:t>to-the-point VHDL text</a:t>
            </a:r>
          </a:p>
          <a:p>
            <a:r>
              <a:rPr lang="en-US" dirty="0"/>
              <a:t>Crockett </a:t>
            </a:r>
            <a:r>
              <a:rPr lang="en-US" dirty="0" err="1"/>
              <a:t>etal</a:t>
            </a:r>
            <a:r>
              <a:rPr lang="en-US" dirty="0"/>
              <a:t> 2014:	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The </a:t>
            </a:r>
            <a:r>
              <a:rPr lang="en-US" dirty="0" err="1"/>
              <a:t>Zynq</a:t>
            </a:r>
            <a:r>
              <a:rPr lang="en-US" dirty="0"/>
              <a:t> </a:t>
            </a:r>
            <a:r>
              <a:rPr lang="en-US" dirty="0" smtClean="0"/>
              <a:t>Book:		ARM Cortex A9 + FPGA</a:t>
            </a:r>
            <a:endParaRPr lang="en-US" dirty="0"/>
          </a:p>
          <a:p>
            <a:r>
              <a:rPr lang="en-US" dirty="0"/>
              <a:t>Jiri </a:t>
            </a:r>
            <a:r>
              <a:rPr lang="en-US" dirty="0" err="1"/>
              <a:t>Gaisler</a:t>
            </a:r>
            <a:r>
              <a:rPr lang="en-US" dirty="0"/>
              <a:t> 2014:	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 </a:t>
            </a:r>
            <a:r>
              <a:rPr lang="en-US" dirty="0"/>
              <a:t>structured VHDL design method</a:t>
            </a:r>
          </a:p>
          <a:p>
            <a:r>
              <a:rPr lang="en-US" dirty="0"/>
              <a:t>Ray </a:t>
            </a:r>
            <a:r>
              <a:rPr lang="en-US" dirty="0" err="1"/>
              <a:t>Andraka</a:t>
            </a:r>
            <a:r>
              <a:rPr lang="en-US" dirty="0"/>
              <a:t> 1998:	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 </a:t>
            </a:r>
            <a:r>
              <a:rPr lang="en-US" dirty="0"/>
              <a:t>survey of CORDIC algorithms for FPGA based computers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2602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EDA (Electronic Design Automation)Tools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Xilinx		ISE, </a:t>
            </a:r>
            <a:r>
              <a:rPr lang="en-US" dirty="0" err="1"/>
              <a:t>Vivado</a:t>
            </a:r>
            <a:endParaRPr lang="en-US" dirty="0"/>
          </a:p>
          <a:p>
            <a:r>
              <a:rPr lang="en-US" dirty="0"/>
              <a:t>Altera		</a:t>
            </a:r>
            <a:r>
              <a:rPr lang="en-US" dirty="0" err="1"/>
              <a:t>Quartus</a:t>
            </a:r>
            <a:endParaRPr lang="en-US" dirty="0"/>
          </a:p>
          <a:p>
            <a:r>
              <a:rPr lang="en-US" dirty="0"/>
              <a:t>Actel		Libero</a:t>
            </a:r>
          </a:p>
          <a:p>
            <a:r>
              <a:rPr lang="en-US" dirty="0"/>
              <a:t>Lattice		Diamond</a:t>
            </a:r>
          </a:p>
          <a:p>
            <a:r>
              <a:rPr lang="en-US" dirty="0"/>
              <a:t>Cypress		</a:t>
            </a:r>
            <a:r>
              <a:rPr lang="en-US" dirty="0" err="1"/>
              <a:t>PSoC</a:t>
            </a:r>
            <a:r>
              <a:rPr lang="en-US" dirty="0"/>
              <a:t> Creator</a:t>
            </a:r>
          </a:p>
          <a:p>
            <a:r>
              <a:rPr lang="en-US" dirty="0" err="1"/>
              <a:t>MathWorks</a:t>
            </a:r>
            <a:r>
              <a:rPr lang="en-US" dirty="0"/>
              <a:t>	MATLAB, Simulink</a:t>
            </a:r>
          </a:p>
          <a:p>
            <a:r>
              <a:rPr lang="en-US" dirty="0"/>
              <a:t>Synopsys	</a:t>
            </a:r>
            <a:r>
              <a:rPr lang="en-US" dirty="0" smtClean="0"/>
              <a:t>	Design </a:t>
            </a:r>
            <a:r>
              <a:rPr lang="en-US" dirty="0"/>
              <a:t>Compiler, </a:t>
            </a:r>
            <a:r>
              <a:rPr lang="en-US" dirty="0" err="1"/>
              <a:t>Synplicity</a:t>
            </a:r>
            <a:endParaRPr lang="en-US" dirty="0"/>
          </a:p>
          <a:p>
            <a:r>
              <a:rPr lang="en-US" dirty="0"/>
              <a:t>Mentor		Exemplar, Precision, Model Sim</a:t>
            </a:r>
          </a:p>
          <a:p>
            <a:r>
              <a:rPr lang="en-US" dirty="0" err="1"/>
              <a:t>Aldec</a:t>
            </a:r>
            <a:r>
              <a:rPr lang="en-US" dirty="0"/>
              <a:t>		Active HDL</a:t>
            </a:r>
          </a:p>
          <a:p>
            <a:r>
              <a:rPr lang="en-US" dirty="0" err="1"/>
              <a:t>Altium</a:t>
            </a:r>
            <a:r>
              <a:rPr lang="en-US" dirty="0"/>
              <a:t>	</a:t>
            </a:r>
            <a:r>
              <a:rPr lang="en-US" dirty="0" smtClean="0"/>
              <a:t>PCB </a:t>
            </a:r>
            <a:r>
              <a:rPr lang="en-US" dirty="0"/>
              <a:t>design, Schematic HDL, </a:t>
            </a:r>
            <a:r>
              <a:rPr lang="en-US" dirty="0" err="1"/>
              <a:t>NanoBoards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669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Hello World for FPGAs</a:t>
            </a:r>
            <a:br>
              <a:rPr lang="en-US" dirty="0" smtClean="0"/>
            </a:br>
            <a:r>
              <a:rPr lang="en-US" sz="2400" dirty="0" smtClean="0"/>
              <a:t>Avnet s6microboard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25311"/>
            <a:ext cx="8229600" cy="367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330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LUT + DFF</a:t>
            </a:r>
            <a:br>
              <a:rPr lang="en-US" dirty="0" smtClean="0"/>
            </a:br>
            <a:r>
              <a:rPr lang="en-US" sz="2700" dirty="0" smtClean="0"/>
              <a:t>Lattice Semiconductor iCE40FamilyHandbook.pdf pg6-2</a:t>
            </a:r>
            <a:endParaRPr lang="en-US" sz="27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861" y="1600200"/>
            <a:ext cx="667627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41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Input – Output pins</a:t>
            </a:r>
            <a:br>
              <a:rPr lang="en-US" dirty="0" smtClean="0"/>
            </a:br>
            <a:r>
              <a:rPr lang="en-US" sz="2700" dirty="0" smtClean="0"/>
              <a:t>Lattice Semiconductor iCE40FamilyHandbook.pdf pg6-7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698" y="1600200"/>
            <a:ext cx="653860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0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RAM</a:t>
            </a:r>
            <a:br>
              <a:rPr lang="en-US" dirty="0" smtClean="0"/>
            </a:br>
            <a:r>
              <a:rPr lang="en-US" sz="2400" dirty="0" smtClean="0"/>
              <a:t>Xilinx Spartan-6 FPGA Block RAM Resources User Guide pg12</a:t>
            </a:r>
            <a:endParaRPr 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371600"/>
            <a:ext cx="4401384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376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Wiring Fabric</a:t>
            </a:r>
            <a:br>
              <a:rPr lang="en-US" dirty="0" smtClean="0"/>
            </a:br>
            <a:r>
              <a:rPr lang="en-US" sz="2400" dirty="0" smtClean="0"/>
              <a:t>Altera </a:t>
            </a:r>
            <a:r>
              <a:rPr lang="en-US" sz="2400" dirty="0" err="1" smtClean="0"/>
              <a:t>CycloneV</a:t>
            </a:r>
            <a:r>
              <a:rPr lang="en-US" sz="2400" dirty="0" smtClean="0"/>
              <a:t> Device Handbook pg1-2</a:t>
            </a:r>
            <a:endParaRPr 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6943118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137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FPGA Vendors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Name</a:t>
            </a:r>
            <a:r>
              <a:rPr lang="en-US" dirty="0" smtClean="0"/>
              <a:t>	</a:t>
            </a:r>
            <a:r>
              <a:rPr lang="en-US" u="sng" dirty="0" smtClean="0"/>
              <a:t>web site</a:t>
            </a:r>
            <a:r>
              <a:rPr lang="en-US" dirty="0" smtClean="0"/>
              <a:t>	</a:t>
            </a:r>
            <a:r>
              <a:rPr lang="en-US" u="sng" dirty="0" smtClean="0"/>
              <a:t>market share</a:t>
            </a:r>
            <a:r>
              <a:rPr lang="en-US" dirty="0" smtClean="0"/>
              <a:t>	</a:t>
            </a:r>
            <a:r>
              <a:rPr lang="en-US" u="sng" dirty="0" smtClean="0"/>
              <a:t>revenue</a:t>
            </a:r>
          </a:p>
          <a:p>
            <a:r>
              <a:rPr lang="en-US" dirty="0" smtClean="0"/>
              <a:t>Xilinx	Xilinx.com		51%		$2.4B</a:t>
            </a:r>
          </a:p>
          <a:p>
            <a:r>
              <a:rPr lang="en-US" dirty="0" smtClean="0"/>
              <a:t>Altera	Altera.com		34%		$1.9B</a:t>
            </a:r>
          </a:p>
          <a:p>
            <a:r>
              <a:rPr lang="en-US" dirty="0" smtClean="0"/>
              <a:t>Lattice Semiconductor	~7%		$0.4B</a:t>
            </a:r>
          </a:p>
          <a:p>
            <a:pPr marL="0" indent="0">
              <a:buNone/>
            </a:pPr>
            <a:r>
              <a:rPr lang="en-US" dirty="0" smtClean="0"/>
              <a:t>                      Latticesemi.com</a:t>
            </a:r>
          </a:p>
          <a:p>
            <a:r>
              <a:rPr lang="en-US" dirty="0" err="1" smtClean="0"/>
              <a:t>Microsemi</a:t>
            </a:r>
            <a:r>
              <a:rPr lang="en-US" dirty="0"/>
              <a:t> </a:t>
            </a:r>
            <a:r>
              <a:rPr lang="en-US" dirty="0" smtClean="0"/>
              <a:t>   Actel.com	~7%		$0.4B?</a:t>
            </a:r>
          </a:p>
          <a:p>
            <a:r>
              <a:rPr lang="en-US" dirty="0" smtClean="0"/>
              <a:t>Cypress	Cypress.com	?		?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84755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781</Words>
  <Application>Microsoft Office PowerPoint</Application>
  <PresentationFormat>On-screen Show (4:3)</PresentationFormat>
  <Paragraphs>245</Paragraphs>
  <Slides>45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Le Grande Tour of FPGA Land</vt:lpstr>
      <vt:lpstr>Introduction</vt:lpstr>
      <vt:lpstr>FPGA (Field Programmable Gate Array) Table of Contents</vt:lpstr>
      <vt:lpstr>FPGA 101</vt:lpstr>
      <vt:lpstr>LUT + DFF Lattice Semiconductor iCE40FamilyHandbook.pdf pg6-2</vt:lpstr>
      <vt:lpstr>Input – Output pins Lattice Semiconductor iCE40FamilyHandbook.pdf pg6-7</vt:lpstr>
      <vt:lpstr>Block RAM Xilinx Spartan-6 FPGA Block RAM Resources User Guide pg12</vt:lpstr>
      <vt:lpstr>Wiring Fabric Altera CycloneV Device Handbook pg1-2</vt:lpstr>
      <vt:lpstr>FPGA Vendors</vt:lpstr>
      <vt:lpstr>FPGA Tools</vt:lpstr>
      <vt:lpstr>Hello World for FPGAs XESS: FPGAs!? Now What? pg60</vt:lpstr>
      <vt:lpstr>FPGA “Hello World” HDL</vt:lpstr>
      <vt:lpstr>Hello World resource usage</vt:lpstr>
      <vt:lpstr>Hello World Fmax &amp; constraint file</vt:lpstr>
      <vt:lpstr>Hello World simulation counter tapped at bit 9</vt:lpstr>
      <vt:lpstr>Hello World download</vt:lpstr>
      <vt:lpstr>IP (Intellectual Property) Pre-packaged HDL modules</vt:lpstr>
      <vt:lpstr>Xilinx CORDIC GUI Ray Andraka 1998:  A survey of CORDIC algorithms for FPGA based computers</vt:lpstr>
      <vt:lpstr>Micro Blaze Core Block Diagram Xilinx MicroBlaze Processor Reference Guide pg11</vt:lpstr>
      <vt:lpstr>Key features of Nios II family members Altera Nios II Embedded Processor Backgrounder pg1</vt:lpstr>
      <vt:lpstr>TSK3000A 32-Bit RISC Processor Altium TSK3000A Summary</vt:lpstr>
      <vt:lpstr>FPGA 201</vt:lpstr>
      <vt:lpstr>Simplified DSP48A1 slice Xilinx Spartan-6 FPGA DSP48A1 Slice pg 17</vt:lpstr>
      <vt:lpstr>Monster FPGA chips</vt:lpstr>
      <vt:lpstr>FPGA evaluation kits all use USB download</vt:lpstr>
      <vt:lpstr>Neat Projects</vt:lpstr>
      <vt:lpstr>Cray-1 http://www.chrisfenton.com/homebrew-cray-1a/</vt:lpstr>
      <vt:lpstr>FPGA Mandelbrot set http://hackaday.com/2012/10/23/exploring-the-mandelbrot-set-in-real-time/</vt:lpstr>
      <vt:lpstr>Milkymist One http://m-labs.hk/m1.html</vt:lpstr>
      <vt:lpstr>PDP11 retro computer http://pdp2011.sytse.net/wordpress/</vt:lpstr>
      <vt:lpstr>FPGA Literature</vt:lpstr>
      <vt:lpstr>Videos &amp; Training</vt:lpstr>
      <vt:lpstr>Ten Commandments for Successful Design</vt:lpstr>
      <vt:lpstr>David Harris &amp; Sarah Harris 2013 Digital Design &amp; Computer Architecture</vt:lpstr>
      <vt:lpstr>Free Range VHDL</vt:lpstr>
      <vt:lpstr>Guidelines</vt:lpstr>
      <vt:lpstr>Insights</vt:lpstr>
      <vt:lpstr>Vendor History</vt:lpstr>
      <vt:lpstr>Vendor History</vt:lpstr>
      <vt:lpstr>Vendor History</vt:lpstr>
      <vt:lpstr>Vendor History</vt:lpstr>
      <vt:lpstr>Books</vt:lpstr>
      <vt:lpstr>Free PDFs</vt:lpstr>
      <vt:lpstr>EDA (Electronic Design Automation)Tools</vt:lpstr>
      <vt:lpstr>Hello World for FPGAs Avnet s6microboard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Grande Tour of FPGA Land</dc:title>
  <dc:creator>jimbrake</dc:creator>
  <cp:lastModifiedBy>jimbrake</cp:lastModifiedBy>
  <cp:revision>50</cp:revision>
  <cp:lastPrinted>2015-03-17T18:43:01Z</cp:lastPrinted>
  <dcterms:created xsi:type="dcterms:W3CDTF">2015-03-15T00:52:45Z</dcterms:created>
  <dcterms:modified xsi:type="dcterms:W3CDTF">2015-03-17T20:11:15Z</dcterms:modified>
</cp:coreProperties>
</file>